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notesMasterIdLst>
    <p:notesMasterId r:id="rId26"/>
  </p:notesMasterIdLst>
  <p:sldIdLst>
    <p:sldId id="256" r:id="rId3"/>
    <p:sldId id="257" r:id="rId4"/>
    <p:sldId id="414" r:id="rId5"/>
    <p:sldId id="416" r:id="rId6"/>
    <p:sldId id="370" r:id="rId7"/>
    <p:sldId id="423" r:id="rId8"/>
    <p:sldId id="424" r:id="rId9"/>
    <p:sldId id="425" r:id="rId10"/>
    <p:sldId id="417" r:id="rId11"/>
    <p:sldId id="418" r:id="rId12"/>
    <p:sldId id="435" r:id="rId13"/>
    <p:sldId id="436" r:id="rId14"/>
    <p:sldId id="437" r:id="rId15"/>
    <p:sldId id="430" r:id="rId16"/>
    <p:sldId id="426" r:id="rId17"/>
    <p:sldId id="419" r:id="rId18"/>
    <p:sldId id="420" r:id="rId19"/>
    <p:sldId id="427" r:id="rId20"/>
    <p:sldId id="413" r:id="rId21"/>
    <p:sldId id="421" r:id="rId22"/>
    <p:sldId id="422" r:id="rId23"/>
    <p:sldId id="428" r:id="rId24"/>
    <p:sldId id="40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33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3"/>
    <p:restoredTop sz="79095" autoAdjust="0"/>
  </p:normalViewPr>
  <p:slideViewPr>
    <p:cSldViewPr snapToGrid="0" snapToObjects="1">
      <p:cViewPr varScale="1">
        <p:scale>
          <a:sx n="53" d="100"/>
          <a:sy n="53" d="100"/>
        </p:scale>
        <p:origin x="113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5A0E1-C225-4471-84EA-7EA146034C35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E5A60-FF5E-4F3D-926E-738BA2EFD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7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8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00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21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 how the original webcomic (”On Fire” by KC Green) does not end well for the dog – we don’t want to be the dog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99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links on resource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CI/CD can be a massive help here because it can often get us out of the finger pointing and research time lost identifying who broke what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89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”are you feeling your best? &amp; are you performing at your best?” are two different, and sometimes unrelated questions</a:t>
            </a:r>
          </a:p>
          <a:p>
            <a:r>
              <a:rPr lang="en-US" dirty="0"/>
              <a:t>I have often felt that I was performing at my best during the high of problem solving but it is not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65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link to </a:t>
            </a:r>
            <a:r>
              <a:rPr lang="en-US" dirty="0" err="1"/>
              <a:t>sqlgene’s</a:t>
            </a:r>
            <a:r>
              <a:rPr lang="en-US" dirty="0"/>
              <a:t> blog and link to future bits video here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54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“here” can be virtual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9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29.png"/><Relationship Id="rId3" Type="http://schemas.openxmlformats.org/officeDocument/2006/relationships/image" Target="../media/image8.jpeg"/><Relationship Id="rId21" Type="http://schemas.openxmlformats.org/officeDocument/2006/relationships/image" Target="../media/image24.png"/><Relationship Id="rId7" Type="http://schemas.openxmlformats.org/officeDocument/2006/relationships/image" Target="../media/image6.emf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8.png"/><Relationship Id="rId2" Type="http://schemas.openxmlformats.org/officeDocument/2006/relationships/image" Target="../media/image7.jpeg"/><Relationship Id="rId16" Type="http://schemas.openxmlformats.org/officeDocument/2006/relationships/image" Target="../media/image20.png"/><Relationship Id="rId20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24" Type="http://schemas.openxmlformats.org/officeDocument/2006/relationships/image" Target="../media/image27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6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9.jpeg"/><Relationship Id="rId9" Type="http://schemas.openxmlformats.org/officeDocument/2006/relationships/image" Target="../media/image13.png"/><Relationship Id="rId14" Type="http://schemas.openxmlformats.org/officeDocument/2006/relationships/image" Target="../media/image18.jpeg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5C3CF15-848D-4E0D-BEC0-66DE362860C5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628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3F862E-C4FF-4978-AE2E-C7E644541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11" y="5583246"/>
            <a:ext cx="2785782" cy="7045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E54603-BD37-4C18-A272-2A21C19B21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4211" y="2040157"/>
            <a:ext cx="1782946" cy="1492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257775-9877-4DDD-9332-F20EF517B0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2180"/>
            <a:ext cx="4601497" cy="708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65AB96-95BF-44CD-8A6D-49F538024D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170" y="968189"/>
            <a:ext cx="4251969" cy="16695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1059052" y="942569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3178853" y="143144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4982273" y="1468607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352182" y="5053147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8589617" y="5070600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C4B09-3514-4AEB-A9B6-1DA63C783D8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66" y="1888864"/>
            <a:ext cx="3204066" cy="7353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D25F50-9474-469C-8FBC-157D4FF3442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0958" y="2128624"/>
            <a:ext cx="2383756" cy="9701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878C51-33A1-4077-87EB-AD57AFD3648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832" y="1511483"/>
            <a:ext cx="3659263" cy="6403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4B32C7-DC6C-4CA1-9986-56DA204F743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89" y="2775433"/>
            <a:ext cx="2962560" cy="6709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61" y="3605820"/>
            <a:ext cx="3618822" cy="7705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BB4EB8-06E0-454A-A760-54872ECB4D4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68" y="3537548"/>
            <a:ext cx="3009141" cy="721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F001EE-F8CC-48AE-907E-AF1B657F6E0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537" y="5223535"/>
            <a:ext cx="2181421" cy="5084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2C27C4-45D0-4611-9928-5F8D0CB859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7" b="22925"/>
          <a:stretch/>
        </p:blipFill>
        <p:spPr>
          <a:xfrm>
            <a:off x="456866" y="5706858"/>
            <a:ext cx="2048217" cy="10549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8332A3-8778-4687-969B-8B6A6CB41152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60" y="5088517"/>
            <a:ext cx="2944400" cy="6669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03819B5-4CAB-42EB-89B6-12E5ABCECD13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437" y="5898271"/>
            <a:ext cx="2613870" cy="67404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357A96-8A08-4A99-A76A-816EF1857A99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027" y="2531670"/>
            <a:ext cx="4031399" cy="108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F1041F5-9E4E-450E-A581-56E8693C8903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936" y="6221867"/>
            <a:ext cx="3051054" cy="53644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7" y="248772"/>
            <a:ext cx="3841615" cy="54743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2388DFD-15F3-444B-86D6-A25C1CF46FCD}"/>
              </a:ext>
            </a:extLst>
          </p:cNvPr>
          <p:cNvSpPr txBox="1"/>
          <p:nvPr userDrawn="1"/>
        </p:nvSpPr>
        <p:spPr>
          <a:xfrm>
            <a:off x="2114334" y="65770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38AF9A9-E8CF-44E2-905F-6E63A4B85EB3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482" y="5169370"/>
            <a:ext cx="1612336" cy="92523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235" y="6205653"/>
            <a:ext cx="2258179" cy="40929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4910910" y="1431445"/>
            <a:ext cx="7200267" cy="3480777"/>
          </a:xfrm>
          <a:custGeom>
            <a:avLst/>
            <a:gdLst>
              <a:gd name="connsiteX0" fmla="*/ 0 w 7200267"/>
              <a:gd name="connsiteY0" fmla="*/ 0 h 3480777"/>
              <a:gd name="connsiteX1" fmla="*/ 481864 w 7200267"/>
              <a:gd name="connsiteY1" fmla="*/ 0 h 3480777"/>
              <a:gd name="connsiteX2" fmla="*/ 819723 w 7200267"/>
              <a:gd name="connsiteY2" fmla="*/ 0 h 3480777"/>
              <a:gd name="connsiteX3" fmla="*/ 1517595 w 7200267"/>
              <a:gd name="connsiteY3" fmla="*/ 0 h 3480777"/>
              <a:gd name="connsiteX4" fmla="*/ 1999459 w 7200267"/>
              <a:gd name="connsiteY4" fmla="*/ 0 h 3480777"/>
              <a:gd name="connsiteX5" fmla="*/ 2481323 w 7200267"/>
              <a:gd name="connsiteY5" fmla="*/ 0 h 3480777"/>
              <a:gd name="connsiteX6" fmla="*/ 3179195 w 7200267"/>
              <a:gd name="connsiteY6" fmla="*/ 0 h 3480777"/>
              <a:gd name="connsiteX7" fmla="*/ 3589056 w 7200267"/>
              <a:gd name="connsiteY7" fmla="*/ 0 h 3480777"/>
              <a:gd name="connsiteX8" fmla="*/ 4286928 w 7200267"/>
              <a:gd name="connsiteY8" fmla="*/ 0 h 3480777"/>
              <a:gd name="connsiteX9" fmla="*/ 4984800 w 7200267"/>
              <a:gd name="connsiteY9" fmla="*/ 0 h 3480777"/>
              <a:gd name="connsiteX10" fmla="*/ 5538667 w 7200267"/>
              <a:gd name="connsiteY10" fmla="*/ 0 h 3480777"/>
              <a:gd name="connsiteX11" fmla="*/ 6236539 w 7200267"/>
              <a:gd name="connsiteY11" fmla="*/ 0 h 3480777"/>
              <a:gd name="connsiteX12" fmla="*/ 6718403 w 7200267"/>
              <a:gd name="connsiteY12" fmla="*/ 0 h 3480777"/>
              <a:gd name="connsiteX13" fmla="*/ 7200267 w 7200267"/>
              <a:gd name="connsiteY13" fmla="*/ 0 h 3480777"/>
              <a:gd name="connsiteX14" fmla="*/ 7200267 w 7200267"/>
              <a:gd name="connsiteY14" fmla="*/ 614937 h 3480777"/>
              <a:gd name="connsiteX15" fmla="*/ 7200267 w 7200267"/>
              <a:gd name="connsiteY15" fmla="*/ 1195067 h 3480777"/>
              <a:gd name="connsiteX16" fmla="*/ 7200267 w 7200267"/>
              <a:gd name="connsiteY16" fmla="*/ 1775196 h 3480777"/>
              <a:gd name="connsiteX17" fmla="*/ 7200267 w 7200267"/>
              <a:gd name="connsiteY17" fmla="*/ 2390134 h 3480777"/>
              <a:gd name="connsiteX18" fmla="*/ 7200267 w 7200267"/>
              <a:gd name="connsiteY18" fmla="*/ 3480777 h 3480777"/>
              <a:gd name="connsiteX19" fmla="*/ 6574398 w 7200267"/>
              <a:gd name="connsiteY19" fmla="*/ 3480777 h 3480777"/>
              <a:gd name="connsiteX20" fmla="*/ 6164536 w 7200267"/>
              <a:gd name="connsiteY20" fmla="*/ 3480777 h 3480777"/>
              <a:gd name="connsiteX21" fmla="*/ 5466664 w 7200267"/>
              <a:gd name="connsiteY21" fmla="*/ 3480777 h 3480777"/>
              <a:gd name="connsiteX22" fmla="*/ 4912798 w 7200267"/>
              <a:gd name="connsiteY22" fmla="*/ 3480777 h 3480777"/>
              <a:gd name="connsiteX23" fmla="*/ 4502936 w 7200267"/>
              <a:gd name="connsiteY23" fmla="*/ 3480777 h 3480777"/>
              <a:gd name="connsiteX24" fmla="*/ 3949070 w 7200267"/>
              <a:gd name="connsiteY24" fmla="*/ 3480777 h 3480777"/>
              <a:gd name="connsiteX25" fmla="*/ 3611211 w 7200267"/>
              <a:gd name="connsiteY25" fmla="*/ 3480777 h 3480777"/>
              <a:gd name="connsiteX26" fmla="*/ 3273352 w 7200267"/>
              <a:gd name="connsiteY26" fmla="*/ 3480777 h 3480777"/>
              <a:gd name="connsiteX27" fmla="*/ 2719485 w 7200267"/>
              <a:gd name="connsiteY27" fmla="*/ 3480777 h 3480777"/>
              <a:gd name="connsiteX28" fmla="*/ 2309624 w 7200267"/>
              <a:gd name="connsiteY28" fmla="*/ 3480777 h 3480777"/>
              <a:gd name="connsiteX29" fmla="*/ 1683755 w 7200267"/>
              <a:gd name="connsiteY29" fmla="*/ 3480777 h 3480777"/>
              <a:gd name="connsiteX30" fmla="*/ 1273893 w 7200267"/>
              <a:gd name="connsiteY30" fmla="*/ 3480777 h 3480777"/>
              <a:gd name="connsiteX31" fmla="*/ 648024 w 7200267"/>
              <a:gd name="connsiteY31" fmla="*/ 3480777 h 3480777"/>
              <a:gd name="connsiteX32" fmla="*/ 0 w 7200267"/>
              <a:gd name="connsiteY32" fmla="*/ 3480777 h 3480777"/>
              <a:gd name="connsiteX33" fmla="*/ 0 w 7200267"/>
              <a:gd name="connsiteY33" fmla="*/ 2865840 h 3480777"/>
              <a:gd name="connsiteX34" fmla="*/ 0 w 7200267"/>
              <a:gd name="connsiteY34" fmla="*/ 2250902 h 3480777"/>
              <a:gd name="connsiteX35" fmla="*/ 0 w 7200267"/>
              <a:gd name="connsiteY35" fmla="*/ 1601157 h 3480777"/>
              <a:gd name="connsiteX36" fmla="*/ 0 w 7200267"/>
              <a:gd name="connsiteY36" fmla="*/ 1055836 h 3480777"/>
              <a:gd name="connsiteX37" fmla="*/ 0 w 7200267"/>
              <a:gd name="connsiteY37" fmla="*/ 0 h 348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200267" h="3480777" extrusionOk="0">
                <a:moveTo>
                  <a:pt x="0" y="0"/>
                </a:moveTo>
                <a:cubicBezTo>
                  <a:pt x="145932" y="-29253"/>
                  <a:pt x="380065" y="45385"/>
                  <a:pt x="481864" y="0"/>
                </a:cubicBezTo>
                <a:cubicBezTo>
                  <a:pt x="583663" y="-45385"/>
                  <a:pt x="707949" y="18161"/>
                  <a:pt x="819723" y="0"/>
                </a:cubicBezTo>
                <a:cubicBezTo>
                  <a:pt x="931497" y="-18161"/>
                  <a:pt x="1234090" y="36460"/>
                  <a:pt x="1517595" y="0"/>
                </a:cubicBezTo>
                <a:cubicBezTo>
                  <a:pt x="1801100" y="-36460"/>
                  <a:pt x="1814182" y="50256"/>
                  <a:pt x="1999459" y="0"/>
                </a:cubicBezTo>
                <a:cubicBezTo>
                  <a:pt x="2184736" y="-50256"/>
                  <a:pt x="2300098" y="42091"/>
                  <a:pt x="2481323" y="0"/>
                </a:cubicBezTo>
                <a:cubicBezTo>
                  <a:pt x="2662548" y="-42091"/>
                  <a:pt x="3019553" y="10066"/>
                  <a:pt x="3179195" y="0"/>
                </a:cubicBezTo>
                <a:cubicBezTo>
                  <a:pt x="3338837" y="-10066"/>
                  <a:pt x="3500493" y="24233"/>
                  <a:pt x="3589056" y="0"/>
                </a:cubicBezTo>
                <a:cubicBezTo>
                  <a:pt x="3677619" y="-24233"/>
                  <a:pt x="3962682" y="11866"/>
                  <a:pt x="4286928" y="0"/>
                </a:cubicBezTo>
                <a:cubicBezTo>
                  <a:pt x="4611174" y="-11866"/>
                  <a:pt x="4756193" y="24657"/>
                  <a:pt x="4984800" y="0"/>
                </a:cubicBezTo>
                <a:cubicBezTo>
                  <a:pt x="5213407" y="-24657"/>
                  <a:pt x="5389840" y="32609"/>
                  <a:pt x="5538667" y="0"/>
                </a:cubicBezTo>
                <a:cubicBezTo>
                  <a:pt x="5687494" y="-32609"/>
                  <a:pt x="6004392" y="50024"/>
                  <a:pt x="6236539" y="0"/>
                </a:cubicBezTo>
                <a:cubicBezTo>
                  <a:pt x="6468686" y="-50024"/>
                  <a:pt x="6585521" y="15721"/>
                  <a:pt x="6718403" y="0"/>
                </a:cubicBezTo>
                <a:cubicBezTo>
                  <a:pt x="6851285" y="-15721"/>
                  <a:pt x="7092302" y="49894"/>
                  <a:pt x="7200267" y="0"/>
                </a:cubicBezTo>
                <a:cubicBezTo>
                  <a:pt x="7229719" y="178450"/>
                  <a:pt x="7138887" y="435444"/>
                  <a:pt x="7200267" y="614937"/>
                </a:cubicBezTo>
                <a:cubicBezTo>
                  <a:pt x="7261647" y="794430"/>
                  <a:pt x="7135838" y="961883"/>
                  <a:pt x="7200267" y="1195067"/>
                </a:cubicBezTo>
                <a:cubicBezTo>
                  <a:pt x="7264696" y="1428251"/>
                  <a:pt x="7186731" y="1539512"/>
                  <a:pt x="7200267" y="1775196"/>
                </a:cubicBezTo>
                <a:cubicBezTo>
                  <a:pt x="7213803" y="2010880"/>
                  <a:pt x="7190528" y="2160557"/>
                  <a:pt x="7200267" y="2390134"/>
                </a:cubicBezTo>
                <a:cubicBezTo>
                  <a:pt x="7210006" y="2619711"/>
                  <a:pt x="7176824" y="3079200"/>
                  <a:pt x="7200267" y="3480777"/>
                </a:cubicBezTo>
                <a:cubicBezTo>
                  <a:pt x="7006047" y="3551316"/>
                  <a:pt x="6818144" y="3459914"/>
                  <a:pt x="6574398" y="3480777"/>
                </a:cubicBezTo>
                <a:cubicBezTo>
                  <a:pt x="6330652" y="3501640"/>
                  <a:pt x="6362564" y="3462798"/>
                  <a:pt x="6164536" y="3480777"/>
                </a:cubicBezTo>
                <a:cubicBezTo>
                  <a:pt x="5966508" y="3498756"/>
                  <a:pt x="5814514" y="3467827"/>
                  <a:pt x="5466664" y="3480777"/>
                </a:cubicBezTo>
                <a:cubicBezTo>
                  <a:pt x="5118814" y="3493727"/>
                  <a:pt x="5060713" y="3437979"/>
                  <a:pt x="4912798" y="3480777"/>
                </a:cubicBezTo>
                <a:cubicBezTo>
                  <a:pt x="4764883" y="3523575"/>
                  <a:pt x="4673216" y="3468595"/>
                  <a:pt x="4502936" y="3480777"/>
                </a:cubicBezTo>
                <a:cubicBezTo>
                  <a:pt x="4332656" y="3492959"/>
                  <a:pt x="4216165" y="3469004"/>
                  <a:pt x="3949070" y="3480777"/>
                </a:cubicBezTo>
                <a:cubicBezTo>
                  <a:pt x="3681975" y="3492550"/>
                  <a:pt x="3772882" y="3475585"/>
                  <a:pt x="3611211" y="3480777"/>
                </a:cubicBezTo>
                <a:cubicBezTo>
                  <a:pt x="3449540" y="3485969"/>
                  <a:pt x="3375068" y="3474025"/>
                  <a:pt x="3273352" y="3480777"/>
                </a:cubicBezTo>
                <a:cubicBezTo>
                  <a:pt x="3171636" y="3487529"/>
                  <a:pt x="2837750" y="3470256"/>
                  <a:pt x="2719485" y="3480777"/>
                </a:cubicBezTo>
                <a:cubicBezTo>
                  <a:pt x="2601220" y="3491298"/>
                  <a:pt x="2508969" y="3440923"/>
                  <a:pt x="2309624" y="3480777"/>
                </a:cubicBezTo>
                <a:cubicBezTo>
                  <a:pt x="2110279" y="3520631"/>
                  <a:pt x="1870383" y="3409863"/>
                  <a:pt x="1683755" y="3480777"/>
                </a:cubicBezTo>
                <a:cubicBezTo>
                  <a:pt x="1497127" y="3551691"/>
                  <a:pt x="1473950" y="3450584"/>
                  <a:pt x="1273893" y="3480777"/>
                </a:cubicBezTo>
                <a:cubicBezTo>
                  <a:pt x="1073836" y="3510970"/>
                  <a:pt x="930278" y="3459108"/>
                  <a:pt x="648024" y="3480777"/>
                </a:cubicBezTo>
                <a:cubicBezTo>
                  <a:pt x="365770" y="3502446"/>
                  <a:pt x="228117" y="3446497"/>
                  <a:pt x="0" y="3480777"/>
                </a:cubicBezTo>
                <a:cubicBezTo>
                  <a:pt x="-72947" y="3271001"/>
                  <a:pt x="62788" y="2990500"/>
                  <a:pt x="0" y="2865840"/>
                </a:cubicBezTo>
                <a:cubicBezTo>
                  <a:pt x="-62788" y="2741180"/>
                  <a:pt x="5858" y="2387090"/>
                  <a:pt x="0" y="2250902"/>
                </a:cubicBezTo>
                <a:cubicBezTo>
                  <a:pt x="-5858" y="2114714"/>
                  <a:pt x="36670" y="1818832"/>
                  <a:pt x="0" y="1601157"/>
                </a:cubicBezTo>
                <a:cubicBezTo>
                  <a:pt x="-36670" y="1383482"/>
                  <a:pt x="42896" y="1291333"/>
                  <a:pt x="0" y="1055836"/>
                </a:cubicBezTo>
                <a:cubicBezTo>
                  <a:pt x="-42896" y="820339"/>
                  <a:pt x="109304" y="447013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410704" y="5057208"/>
            <a:ext cx="8101284" cy="1701108"/>
          </a:xfrm>
          <a:custGeom>
            <a:avLst/>
            <a:gdLst>
              <a:gd name="connsiteX0" fmla="*/ 0 w 8101284"/>
              <a:gd name="connsiteY0" fmla="*/ 0 h 1701108"/>
              <a:gd name="connsiteX1" fmla="*/ 497650 w 8101284"/>
              <a:gd name="connsiteY1" fmla="*/ 0 h 1701108"/>
              <a:gd name="connsiteX2" fmla="*/ 833275 w 8101284"/>
              <a:gd name="connsiteY2" fmla="*/ 0 h 1701108"/>
              <a:gd name="connsiteX3" fmla="*/ 1573964 w 8101284"/>
              <a:gd name="connsiteY3" fmla="*/ 0 h 1701108"/>
              <a:gd name="connsiteX4" fmla="*/ 2071614 w 8101284"/>
              <a:gd name="connsiteY4" fmla="*/ 0 h 1701108"/>
              <a:gd name="connsiteX5" fmla="*/ 2569264 w 8101284"/>
              <a:gd name="connsiteY5" fmla="*/ 0 h 1701108"/>
              <a:gd name="connsiteX6" fmla="*/ 3309953 w 8101284"/>
              <a:gd name="connsiteY6" fmla="*/ 0 h 1701108"/>
              <a:gd name="connsiteX7" fmla="*/ 3726591 w 8101284"/>
              <a:gd name="connsiteY7" fmla="*/ 0 h 1701108"/>
              <a:gd name="connsiteX8" fmla="*/ 4467279 w 8101284"/>
              <a:gd name="connsiteY8" fmla="*/ 0 h 1701108"/>
              <a:gd name="connsiteX9" fmla="*/ 5207968 w 8101284"/>
              <a:gd name="connsiteY9" fmla="*/ 0 h 1701108"/>
              <a:gd name="connsiteX10" fmla="*/ 5786631 w 8101284"/>
              <a:gd name="connsiteY10" fmla="*/ 0 h 1701108"/>
              <a:gd name="connsiteX11" fmla="*/ 6527320 w 8101284"/>
              <a:gd name="connsiteY11" fmla="*/ 0 h 1701108"/>
              <a:gd name="connsiteX12" fmla="*/ 7024971 w 8101284"/>
              <a:gd name="connsiteY12" fmla="*/ 0 h 1701108"/>
              <a:gd name="connsiteX13" fmla="*/ 7522621 w 8101284"/>
              <a:gd name="connsiteY13" fmla="*/ 0 h 1701108"/>
              <a:gd name="connsiteX14" fmla="*/ 8101284 w 8101284"/>
              <a:gd name="connsiteY14" fmla="*/ 0 h 1701108"/>
              <a:gd name="connsiteX15" fmla="*/ 8101284 w 8101284"/>
              <a:gd name="connsiteY15" fmla="*/ 550025 h 1701108"/>
              <a:gd name="connsiteX16" fmla="*/ 8101284 w 8101284"/>
              <a:gd name="connsiteY16" fmla="*/ 1117061 h 1701108"/>
              <a:gd name="connsiteX17" fmla="*/ 8101284 w 8101284"/>
              <a:gd name="connsiteY17" fmla="*/ 1701108 h 1701108"/>
              <a:gd name="connsiteX18" fmla="*/ 7441608 w 8101284"/>
              <a:gd name="connsiteY18" fmla="*/ 1701108 h 1701108"/>
              <a:gd name="connsiteX19" fmla="*/ 7105983 w 8101284"/>
              <a:gd name="connsiteY19" fmla="*/ 1701108 h 1701108"/>
              <a:gd name="connsiteX20" fmla="*/ 6689346 w 8101284"/>
              <a:gd name="connsiteY20" fmla="*/ 1701108 h 1701108"/>
              <a:gd name="connsiteX21" fmla="*/ 5948657 w 8101284"/>
              <a:gd name="connsiteY21" fmla="*/ 1701108 h 1701108"/>
              <a:gd name="connsiteX22" fmla="*/ 5369994 w 8101284"/>
              <a:gd name="connsiteY22" fmla="*/ 1701108 h 1701108"/>
              <a:gd name="connsiteX23" fmla="*/ 4953357 w 8101284"/>
              <a:gd name="connsiteY23" fmla="*/ 1701108 h 1701108"/>
              <a:gd name="connsiteX24" fmla="*/ 4374693 w 8101284"/>
              <a:gd name="connsiteY24" fmla="*/ 1701108 h 1701108"/>
              <a:gd name="connsiteX25" fmla="*/ 4039069 w 8101284"/>
              <a:gd name="connsiteY25" fmla="*/ 1701108 h 1701108"/>
              <a:gd name="connsiteX26" fmla="*/ 3703444 w 8101284"/>
              <a:gd name="connsiteY26" fmla="*/ 1701108 h 1701108"/>
              <a:gd name="connsiteX27" fmla="*/ 3124781 w 8101284"/>
              <a:gd name="connsiteY27" fmla="*/ 1701108 h 1701108"/>
              <a:gd name="connsiteX28" fmla="*/ 2708144 w 8101284"/>
              <a:gd name="connsiteY28" fmla="*/ 1701108 h 1701108"/>
              <a:gd name="connsiteX29" fmla="*/ 2048468 w 8101284"/>
              <a:gd name="connsiteY29" fmla="*/ 1701108 h 1701108"/>
              <a:gd name="connsiteX30" fmla="*/ 1631830 w 8101284"/>
              <a:gd name="connsiteY30" fmla="*/ 1701108 h 1701108"/>
              <a:gd name="connsiteX31" fmla="*/ 972154 w 8101284"/>
              <a:gd name="connsiteY31" fmla="*/ 1701108 h 1701108"/>
              <a:gd name="connsiteX32" fmla="*/ 636529 w 8101284"/>
              <a:gd name="connsiteY32" fmla="*/ 1701108 h 1701108"/>
              <a:gd name="connsiteX33" fmla="*/ 0 w 8101284"/>
              <a:gd name="connsiteY33" fmla="*/ 1701108 h 1701108"/>
              <a:gd name="connsiteX34" fmla="*/ 0 w 8101284"/>
              <a:gd name="connsiteY34" fmla="*/ 1168094 h 1701108"/>
              <a:gd name="connsiteX35" fmla="*/ 0 w 8101284"/>
              <a:gd name="connsiteY35" fmla="*/ 567036 h 1701108"/>
              <a:gd name="connsiteX36" fmla="*/ 0 w 8101284"/>
              <a:gd name="connsiteY36" fmla="*/ 0 h 170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101284" h="1701108" extrusionOk="0">
                <a:moveTo>
                  <a:pt x="0" y="0"/>
                </a:moveTo>
                <a:cubicBezTo>
                  <a:pt x="181503" y="-47083"/>
                  <a:pt x="375493" y="46781"/>
                  <a:pt x="497650" y="0"/>
                </a:cubicBezTo>
                <a:cubicBezTo>
                  <a:pt x="619807" y="-46781"/>
                  <a:pt x="742279" y="22424"/>
                  <a:pt x="833275" y="0"/>
                </a:cubicBezTo>
                <a:cubicBezTo>
                  <a:pt x="924271" y="-22424"/>
                  <a:pt x="1352382" y="86458"/>
                  <a:pt x="1573964" y="0"/>
                </a:cubicBezTo>
                <a:cubicBezTo>
                  <a:pt x="1795546" y="-86458"/>
                  <a:pt x="1875454" y="291"/>
                  <a:pt x="2071614" y="0"/>
                </a:cubicBezTo>
                <a:cubicBezTo>
                  <a:pt x="2267774" y="-291"/>
                  <a:pt x="2364023" y="51589"/>
                  <a:pt x="2569264" y="0"/>
                </a:cubicBezTo>
                <a:cubicBezTo>
                  <a:pt x="2774505" y="-51589"/>
                  <a:pt x="3107174" y="26360"/>
                  <a:pt x="3309953" y="0"/>
                </a:cubicBezTo>
                <a:cubicBezTo>
                  <a:pt x="3512732" y="-26360"/>
                  <a:pt x="3607259" y="4671"/>
                  <a:pt x="3726591" y="0"/>
                </a:cubicBezTo>
                <a:cubicBezTo>
                  <a:pt x="3845923" y="-4671"/>
                  <a:pt x="4217117" y="36438"/>
                  <a:pt x="4467279" y="0"/>
                </a:cubicBezTo>
                <a:cubicBezTo>
                  <a:pt x="4717441" y="-36438"/>
                  <a:pt x="4913585" y="86831"/>
                  <a:pt x="5207968" y="0"/>
                </a:cubicBezTo>
                <a:cubicBezTo>
                  <a:pt x="5502351" y="-86831"/>
                  <a:pt x="5556643" y="10538"/>
                  <a:pt x="5786631" y="0"/>
                </a:cubicBezTo>
                <a:cubicBezTo>
                  <a:pt x="6016619" y="-10538"/>
                  <a:pt x="6248182" y="23628"/>
                  <a:pt x="6527320" y="0"/>
                </a:cubicBezTo>
                <a:cubicBezTo>
                  <a:pt x="6806458" y="-23628"/>
                  <a:pt x="6794533" y="1619"/>
                  <a:pt x="7024971" y="0"/>
                </a:cubicBezTo>
                <a:cubicBezTo>
                  <a:pt x="7255409" y="-1619"/>
                  <a:pt x="7355194" y="30360"/>
                  <a:pt x="7522621" y="0"/>
                </a:cubicBezTo>
                <a:cubicBezTo>
                  <a:pt x="7690048" y="-30360"/>
                  <a:pt x="7973047" y="38140"/>
                  <a:pt x="8101284" y="0"/>
                </a:cubicBezTo>
                <a:cubicBezTo>
                  <a:pt x="8102211" y="217562"/>
                  <a:pt x="8049335" y="384273"/>
                  <a:pt x="8101284" y="550025"/>
                </a:cubicBezTo>
                <a:cubicBezTo>
                  <a:pt x="8153233" y="715777"/>
                  <a:pt x="8089397" y="894384"/>
                  <a:pt x="8101284" y="1117061"/>
                </a:cubicBezTo>
                <a:cubicBezTo>
                  <a:pt x="8113171" y="1339738"/>
                  <a:pt x="8071593" y="1432215"/>
                  <a:pt x="8101284" y="1701108"/>
                </a:cubicBezTo>
                <a:cubicBezTo>
                  <a:pt x="7836515" y="1777078"/>
                  <a:pt x="7709562" y="1696544"/>
                  <a:pt x="7441608" y="1701108"/>
                </a:cubicBezTo>
                <a:cubicBezTo>
                  <a:pt x="7173654" y="1705672"/>
                  <a:pt x="7214303" y="1672010"/>
                  <a:pt x="7105983" y="1701108"/>
                </a:cubicBezTo>
                <a:cubicBezTo>
                  <a:pt x="6997663" y="1730206"/>
                  <a:pt x="6864074" y="1655272"/>
                  <a:pt x="6689346" y="1701108"/>
                </a:cubicBezTo>
                <a:cubicBezTo>
                  <a:pt x="6514618" y="1746944"/>
                  <a:pt x="6185572" y="1664913"/>
                  <a:pt x="5948657" y="1701108"/>
                </a:cubicBezTo>
                <a:cubicBezTo>
                  <a:pt x="5711742" y="1737303"/>
                  <a:pt x="5655518" y="1677014"/>
                  <a:pt x="5369994" y="1701108"/>
                </a:cubicBezTo>
                <a:cubicBezTo>
                  <a:pt x="5084470" y="1725202"/>
                  <a:pt x="5075524" y="1694866"/>
                  <a:pt x="4953357" y="1701108"/>
                </a:cubicBezTo>
                <a:cubicBezTo>
                  <a:pt x="4831190" y="1707350"/>
                  <a:pt x="4611642" y="1649001"/>
                  <a:pt x="4374693" y="1701108"/>
                </a:cubicBezTo>
                <a:cubicBezTo>
                  <a:pt x="4137744" y="1753215"/>
                  <a:pt x="4151373" y="1693874"/>
                  <a:pt x="4039069" y="1701108"/>
                </a:cubicBezTo>
                <a:cubicBezTo>
                  <a:pt x="3926765" y="1708342"/>
                  <a:pt x="3869502" y="1663428"/>
                  <a:pt x="3703444" y="1701108"/>
                </a:cubicBezTo>
                <a:cubicBezTo>
                  <a:pt x="3537386" y="1738788"/>
                  <a:pt x="3307422" y="1640381"/>
                  <a:pt x="3124781" y="1701108"/>
                </a:cubicBezTo>
                <a:cubicBezTo>
                  <a:pt x="2942140" y="1761835"/>
                  <a:pt x="2860196" y="1675767"/>
                  <a:pt x="2708144" y="1701108"/>
                </a:cubicBezTo>
                <a:cubicBezTo>
                  <a:pt x="2556092" y="1726449"/>
                  <a:pt x="2325476" y="1636350"/>
                  <a:pt x="2048468" y="1701108"/>
                </a:cubicBezTo>
                <a:cubicBezTo>
                  <a:pt x="1771460" y="1765866"/>
                  <a:pt x="1757040" y="1694241"/>
                  <a:pt x="1631830" y="1701108"/>
                </a:cubicBezTo>
                <a:cubicBezTo>
                  <a:pt x="1506620" y="1707975"/>
                  <a:pt x="1294720" y="1672605"/>
                  <a:pt x="972154" y="1701108"/>
                </a:cubicBezTo>
                <a:cubicBezTo>
                  <a:pt x="649588" y="1729611"/>
                  <a:pt x="720907" y="1691030"/>
                  <a:pt x="636529" y="1701108"/>
                </a:cubicBezTo>
                <a:cubicBezTo>
                  <a:pt x="552151" y="1711186"/>
                  <a:pt x="268262" y="1678129"/>
                  <a:pt x="0" y="1701108"/>
                </a:cubicBezTo>
                <a:cubicBezTo>
                  <a:pt x="-60770" y="1478061"/>
                  <a:pt x="24875" y="1374667"/>
                  <a:pt x="0" y="1168094"/>
                </a:cubicBezTo>
                <a:cubicBezTo>
                  <a:pt x="-24875" y="961521"/>
                  <a:pt x="16391" y="766523"/>
                  <a:pt x="0" y="567036"/>
                </a:cubicBezTo>
                <a:cubicBezTo>
                  <a:pt x="-16391" y="367549"/>
                  <a:pt x="2365" y="188986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80823" y="1404235"/>
            <a:ext cx="4759425" cy="3532646"/>
          </a:xfrm>
          <a:custGeom>
            <a:avLst/>
            <a:gdLst>
              <a:gd name="connsiteX0" fmla="*/ 0 w 4759425"/>
              <a:gd name="connsiteY0" fmla="*/ 0 h 3532646"/>
              <a:gd name="connsiteX1" fmla="*/ 547334 w 4759425"/>
              <a:gd name="connsiteY1" fmla="*/ 0 h 3532646"/>
              <a:gd name="connsiteX2" fmla="*/ 999479 w 4759425"/>
              <a:gd name="connsiteY2" fmla="*/ 0 h 3532646"/>
              <a:gd name="connsiteX3" fmla="*/ 1689596 w 4759425"/>
              <a:gd name="connsiteY3" fmla="*/ 0 h 3532646"/>
              <a:gd name="connsiteX4" fmla="*/ 2236930 w 4759425"/>
              <a:gd name="connsiteY4" fmla="*/ 0 h 3532646"/>
              <a:gd name="connsiteX5" fmla="*/ 2784264 w 4759425"/>
              <a:gd name="connsiteY5" fmla="*/ 0 h 3532646"/>
              <a:gd name="connsiteX6" fmla="*/ 3474380 w 4759425"/>
              <a:gd name="connsiteY6" fmla="*/ 0 h 3532646"/>
              <a:gd name="connsiteX7" fmla="*/ 3974120 w 4759425"/>
              <a:gd name="connsiteY7" fmla="*/ 0 h 3532646"/>
              <a:gd name="connsiteX8" fmla="*/ 4759425 w 4759425"/>
              <a:gd name="connsiteY8" fmla="*/ 0 h 3532646"/>
              <a:gd name="connsiteX9" fmla="*/ 4759425 w 4759425"/>
              <a:gd name="connsiteY9" fmla="*/ 659427 h 3532646"/>
              <a:gd name="connsiteX10" fmla="*/ 4759425 w 4759425"/>
              <a:gd name="connsiteY10" fmla="*/ 1177549 h 3532646"/>
              <a:gd name="connsiteX11" fmla="*/ 4759425 w 4759425"/>
              <a:gd name="connsiteY11" fmla="*/ 1766323 h 3532646"/>
              <a:gd name="connsiteX12" fmla="*/ 4759425 w 4759425"/>
              <a:gd name="connsiteY12" fmla="*/ 2390424 h 3532646"/>
              <a:gd name="connsiteX13" fmla="*/ 4759425 w 4759425"/>
              <a:gd name="connsiteY13" fmla="*/ 2873219 h 3532646"/>
              <a:gd name="connsiteX14" fmla="*/ 4759425 w 4759425"/>
              <a:gd name="connsiteY14" fmla="*/ 3532646 h 3532646"/>
              <a:gd name="connsiteX15" fmla="*/ 4164497 w 4759425"/>
              <a:gd name="connsiteY15" fmla="*/ 3532646 h 3532646"/>
              <a:gd name="connsiteX16" fmla="*/ 3569569 w 4759425"/>
              <a:gd name="connsiteY16" fmla="*/ 3532646 h 3532646"/>
              <a:gd name="connsiteX17" fmla="*/ 2879452 w 4759425"/>
              <a:gd name="connsiteY17" fmla="*/ 3532646 h 3532646"/>
              <a:gd name="connsiteX18" fmla="*/ 2284524 w 4759425"/>
              <a:gd name="connsiteY18" fmla="*/ 3532646 h 3532646"/>
              <a:gd name="connsiteX19" fmla="*/ 1832379 w 4759425"/>
              <a:gd name="connsiteY19" fmla="*/ 3532646 h 3532646"/>
              <a:gd name="connsiteX20" fmla="*/ 1332639 w 4759425"/>
              <a:gd name="connsiteY20" fmla="*/ 3532646 h 3532646"/>
              <a:gd name="connsiteX21" fmla="*/ 642522 w 4759425"/>
              <a:gd name="connsiteY21" fmla="*/ 3532646 h 3532646"/>
              <a:gd name="connsiteX22" fmla="*/ 0 w 4759425"/>
              <a:gd name="connsiteY22" fmla="*/ 3532646 h 3532646"/>
              <a:gd name="connsiteX23" fmla="*/ 0 w 4759425"/>
              <a:gd name="connsiteY23" fmla="*/ 3014525 h 3532646"/>
              <a:gd name="connsiteX24" fmla="*/ 0 w 4759425"/>
              <a:gd name="connsiteY24" fmla="*/ 2461077 h 3532646"/>
              <a:gd name="connsiteX25" fmla="*/ 0 w 4759425"/>
              <a:gd name="connsiteY25" fmla="*/ 1978282 h 3532646"/>
              <a:gd name="connsiteX26" fmla="*/ 0 w 4759425"/>
              <a:gd name="connsiteY26" fmla="*/ 1495487 h 3532646"/>
              <a:gd name="connsiteX27" fmla="*/ 0 w 4759425"/>
              <a:gd name="connsiteY27" fmla="*/ 871386 h 3532646"/>
              <a:gd name="connsiteX28" fmla="*/ 0 w 4759425"/>
              <a:gd name="connsiteY28" fmla="*/ 0 h 353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759425" h="3532646" extrusionOk="0">
                <a:moveTo>
                  <a:pt x="0" y="0"/>
                </a:moveTo>
                <a:cubicBezTo>
                  <a:pt x="257394" y="-49174"/>
                  <a:pt x="416853" y="65219"/>
                  <a:pt x="547334" y="0"/>
                </a:cubicBezTo>
                <a:cubicBezTo>
                  <a:pt x="677815" y="-65219"/>
                  <a:pt x="833683" y="38705"/>
                  <a:pt x="999479" y="0"/>
                </a:cubicBezTo>
                <a:cubicBezTo>
                  <a:pt x="1165275" y="-38705"/>
                  <a:pt x="1442050" y="81665"/>
                  <a:pt x="1689596" y="0"/>
                </a:cubicBezTo>
                <a:cubicBezTo>
                  <a:pt x="1937142" y="-81665"/>
                  <a:pt x="2035172" y="49640"/>
                  <a:pt x="2236930" y="0"/>
                </a:cubicBezTo>
                <a:cubicBezTo>
                  <a:pt x="2438688" y="-49640"/>
                  <a:pt x="2556653" y="25765"/>
                  <a:pt x="2784264" y="0"/>
                </a:cubicBezTo>
                <a:cubicBezTo>
                  <a:pt x="3011875" y="-25765"/>
                  <a:pt x="3259932" y="305"/>
                  <a:pt x="3474380" y="0"/>
                </a:cubicBezTo>
                <a:cubicBezTo>
                  <a:pt x="3688828" y="-305"/>
                  <a:pt x="3782811" y="41679"/>
                  <a:pt x="3974120" y="0"/>
                </a:cubicBezTo>
                <a:cubicBezTo>
                  <a:pt x="4165429" y="-41679"/>
                  <a:pt x="4564567" y="54774"/>
                  <a:pt x="4759425" y="0"/>
                </a:cubicBezTo>
                <a:cubicBezTo>
                  <a:pt x="4801764" y="311744"/>
                  <a:pt x="4731414" y="497295"/>
                  <a:pt x="4759425" y="659427"/>
                </a:cubicBezTo>
                <a:cubicBezTo>
                  <a:pt x="4787436" y="821559"/>
                  <a:pt x="4701651" y="940313"/>
                  <a:pt x="4759425" y="1177549"/>
                </a:cubicBezTo>
                <a:cubicBezTo>
                  <a:pt x="4817199" y="1414785"/>
                  <a:pt x="4743249" y="1630408"/>
                  <a:pt x="4759425" y="1766323"/>
                </a:cubicBezTo>
                <a:cubicBezTo>
                  <a:pt x="4775601" y="1902238"/>
                  <a:pt x="4705426" y="2086807"/>
                  <a:pt x="4759425" y="2390424"/>
                </a:cubicBezTo>
                <a:cubicBezTo>
                  <a:pt x="4813424" y="2694041"/>
                  <a:pt x="4718895" y="2677894"/>
                  <a:pt x="4759425" y="2873219"/>
                </a:cubicBezTo>
                <a:cubicBezTo>
                  <a:pt x="4799955" y="3068544"/>
                  <a:pt x="4683379" y="3221270"/>
                  <a:pt x="4759425" y="3532646"/>
                </a:cubicBezTo>
                <a:cubicBezTo>
                  <a:pt x="4557410" y="3547089"/>
                  <a:pt x="4330181" y="3500691"/>
                  <a:pt x="4164497" y="3532646"/>
                </a:cubicBezTo>
                <a:cubicBezTo>
                  <a:pt x="3998813" y="3564601"/>
                  <a:pt x="3742258" y="3519053"/>
                  <a:pt x="3569569" y="3532646"/>
                </a:cubicBezTo>
                <a:cubicBezTo>
                  <a:pt x="3396880" y="3546239"/>
                  <a:pt x="3078867" y="3509151"/>
                  <a:pt x="2879452" y="3532646"/>
                </a:cubicBezTo>
                <a:cubicBezTo>
                  <a:pt x="2680037" y="3556141"/>
                  <a:pt x="2574906" y="3462362"/>
                  <a:pt x="2284524" y="3532646"/>
                </a:cubicBezTo>
                <a:cubicBezTo>
                  <a:pt x="1994142" y="3602930"/>
                  <a:pt x="2024353" y="3482195"/>
                  <a:pt x="1832379" y="3532646"/>
                </a:cubicBezTo>
                <a:cubicBezTo>
                  <a:pt x="1640406" y="3583097"/>
                  <a:pt x="1489844" y="3478269"/>
                  <a:pt x="1332639" y="3532646"/>
                </a:cubicBezTo>
                <a:cubicBezTo>
                  <a:pt x="1175434" y="3587023"/>
                  <a:pt x="841039" y="3524218"/>
                  <a:pt x="642522" y="3532646"/>
                </a:cubicBezTo>
                <a:cubicBezTo>
                  <a:pt x="444005" y="3541074"/>
                  <a:pt x="292176" y="3458172"/>
                  <a:pt x="0" y="3532646"/>
                </a:cubicBezTo>
                <a:cubicBezTo>
                  <a:pt x="-59560" y="3275320"/>
                  <a:pt x="15073" y="3220574"/>
                  <a:pt x="0" y="3014525"/>
                </a:cubicBezTo>
                <a:cubicBezTo>
                  <a:pt x="-15073" y="2808476"/>
                  <a:pt x="29428" y="2723597"/>
                  <a:pt x="0" y="2461077"/>
                </a:cubicBezTo>
                <a:cubicBezTo>
                  <a:pt x="-29428" y="2198557"/>
                  <a:pt x="36886" y="2197365"/>
                  <a:pt x="0" y="1978282"/>
                </a:cubicBezTo>
                <a:cubicBezTo>
                  <a:pt x="-36886" y="1759199"/>
                  <a:pt x="19759" y="1678014"/>
                  <a:pt x="0" y="1495487"/>
                </a:cubicBezTo>
                <a:cubicBezTo>
                  <a:pt x="-19759" y="1312960"/>
                  <a:pt x="11340" y="1010917"/>
                  <a:pt x="0" y="871386"/>
                </a:cubicBezTo>
                <a:cubicBezTo>
                  <a:pt x="-11340" y="731855"/>
                  <a:pt x="34683" y="20670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8611160" y="5061728"/>
            <a:ext cx="3448373" cy="1650567"/>
          </a:xfrm>
          <a:custGeom>
            <a:avLst/>
            <a:gdLst>
              <a:gd name="connsiteX0" fmla="*/ 0 w 3448373"/>
              <a:gd name="connsiteY0" fmla="*/ 0 h 1650567"/>
              <a:gd name="connsiteX1" fmla="*/ 540245 w 3448373"/>
              <a:gd name="connsiteY1" fmla="*/ 0 h 1650567"/>
              <a:gd name="connsiteX2" fmla="*/ 1011523 w 3448373"/>
              <a:gd name="connsiteY2" fmla="*/ 0 h 1650567"/>
              <a:gd name="connsiteX3" fmla="*/ 1655219 w 3448373"/>
              <a:gd name="connsiteY3" fmla="*/ 0 h 1650567"/>
              <a:gd name="connsiteX4" fmla="*/ 2195464 w 3448373"/>
              <a:gd name="connsiteY4" fmla="*/ 0 h 1650567"/>
              <a:gd name="connsiteX5" fmla="*/ 2735709 w 3448373"/>
              <a:gd name="connsiteY5" fmla="*/ 0 h 1650567"/>
              <a:gd name="connsiteX6" fmla="*/ 3448373 w 3448373"/>
              <a:gd name="connsiteY6" fmla="*/ 0 h 1650567"/>
              <a:gd name="connsiteX7" fmla="*/ 3448373 w 3448373"/>
              <a:gd name="connsiteY7" fmla="*/ 517178 h 1650567"/>
              <a:gd name="connsiteX8" fmla="*/ 3448373 w 3448373"/>
              <a:gd name="connsiteY8" fmla="*/ 1067367 h 1650567"/>
              <a:gd name="connsiteX9" fmla="*/ 3448373 w 3448373"/>
              <a:gd name="connsiteY9" fmla="*/ 1650567 h 1650567"/>
              <a:gd name="connsiteX10" fmla="*/ 2942612 w 3448373"/>
              <a:gd name="connsiteY10" fmla="*/ 1650567 h 1650567"/>
              <a:gd name="connsiteX11" fmla="*/ 2367883 w 3448373"/>
              <a:gd name="connsiteY11" fmla="*/ 1650567 h 1650567"/>
              <a:gd name="connsiteX12" fmla="*/ 1827638 w 3448373"/>
              <a:gd name="connsiteY12" fmla="*/ 1650567 h 1650567"/>
              <a:gd name="connsiteX13" fmla="*/ 1183941 w 3448373"/>
              <a:gd name="connsiteY13" fmla="*/ 1650567 h 1650567"/>
              <a:gd name="connsiteX14" fmla="*/ 540245 w 3448373"/>
              <a:gd name="connsiteY14" fmla="*/ 1650567 h 1650567"/>
              <a:gd name="connsiteX15" fmla="*/ 0 w 3448373"/>
              <a:gd name="connsiteY15" fmla="*/ 1650567 h 1650567"/>
              <a:gd name="connsiteX16" fmla="*/ 0 w 3448373"/>
              <a:gd name="connsiteY16" fmla="*/ 1100378 h 1650567"/>
              <a:gd name="connsiteX17" fmla="*/ 0 w 3448373"/>
              <a:gd name="connsiteY17" fmla="*/ 566695 h 1650567"/>
              <a:gd name="connsiteX18" fmla="*/ 0 w 3448373"/>
              <a:gd name="connsiteY18" fmla="*/ 0 h 165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48373" h="1650567" extrusionOk="0">
                <a:moveTo>
                  <a:pt x="0" y="0"/>
                </a:moveTo>
                <a:cubicBezTo>
                  <a:pt x="207193" y="-19086"/>
                  <a:pt x="302252" y="51309"/>
                  <a:pt x="540245" y="0"/>
                </a:cubicBezTo>
                <a:cubicBezTo>
                  <a:pt x="778238" y="-51309"/>
                  <a:pt x="837995" y="14092"/>
                  <a:pt x="1011523" y="0"/>
                </a:cubicBezTo>
                <a:cubicBezTo>
                  <a:pt x="1185051" y="-14092"/>
                  <a:pt x="1460496" y="30473"/>
                  <a:pt x="1655219" y="0"/>
                </a:cubicBezTo>
                <a:cubicBezTo>
                  <a:pt x="1849942" y="-30473"/>
                  <a:pt x="1952422" y="57791"/>
                  <a:pt x="2195464" y="0"/>
                </a:cubicBezTo>
                <a:cubicBezTo>
                  <a:pt x="2438507" y="-57791"/>
                  <a:pt x="2611682" y="55950"/>
                  <a:pt x="2735709" y="0"/>
                </a:cubicBezTo>
                <a:cubicBezTo>
                  <a:pt x="2859736" y="-55950"/>
                  <a:pt x="3236032" y="45505"/>
                  <a:pt x="3448373" y="0"/>
                </a:cubicBezTo>
                <a:cubicBezTo>
                  <a:pt x="3455633" y="254432"/>
                  <a:pt x="3415115" y="406955"/>
                  <a:pt x="3448373" y="517178"/>
                </a:cubicBezTo>
                <a:cubicBezTo>
                  <a:pt x="3481631" y="627401"/>
                  <a:pt x="3404727" y="915240"/>
                  <a:pt x="3448373" y="1067367"/>
                </a:cubicBezTo>
                <a:cubicBezTo>
                  <a:pt x="3492019" y="1219494"/>
                  <a:pt x="3397001" y="1378847"/>
                  <a:pt x="3448373" y="1650567"/>
                </a:cubicBezTo>
                <a:cubicBezTo>
                  <a:pt x="3270085" y="1678735"/>
                  <a:pt x="3098968" y="1598727"/>
                  <a:pt x="2942612" y="1650567"/>
                </a:cubicBezTo>
                <a:cubicBezTo>
                  <a:pt x="2786256" y="1702407"/>
                  <a:pt x="2614293" y="1645241"/>
                  <a:pt x="2367883" y="1650567"/>
                </a:cubicBezTo>
                <a:cubicBezTo>
                  <a:pt x="2121473" y="1655893"/>
                  <a:pt x="2035020" y="1599919"/>
                  <a:pt x="1827638" y="1650567"/>
                </a:cubicBezTo>
                <a:cubicBezTo>
                  <a:pt x="1620257" y="1701215"/>
                  <a:pt x="1471341" y="1643980"/>
                  <a:pt x="1183941" y="1650567"/>
                </a:cubicBezTo>
                <a:cubicBezTo>
                  <a:pt x="896541" y="1657154"/>
                  <a:pt x="708794" y="1579064"/>
                  <a:pt x="540245" y="1650567"/>
                </a:cubicBezTo>
                <a:cubicBezTo>
                  <a:pt x="371696" y="1722070"/>
                  <a:pt x="216134" y="1629906"/>
                  <a:pt x="0" y="1650567"/>
                </a:cubicBezTo>
                <a:cubicBezTo>
                  <a:pt x="-19226" y="1425503"/>
                  <a:pt x="54414" y="1219460"/>
                  <a:pt x="0" y="1100378"/>
                </a:cubicBezTo>
                <a:cubicBezTo>
                  <a:pt x="-54414" y="981296"/>
                  <a:pt x="5382" y="776668"/>
                  <a:pt x="0" y="566695"/>
                </a:cubicBezTo>
                <a:cubicBezTo>
                  <a:pt x="-5382" y="356722"/>
                  <a:pt x="41512" y="177441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9185B-D5E7-439E-8F64-B4B39223F0BE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" y="3597244"/>
            <a:ext cx="4147611" cy="692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E46D9-E606-49F4-96C5-917B8CA08AEE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533" y="5477740"/>
            <a:ext cx="1205015" cy="677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52A89F-51DE-49AA-9959-1FABEB7E0839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69" y="3564149"/>
            <a:ext cx="4351185" cy="1950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725B3-A8DA-51D8-28C9-438347CBC389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03" y="4483027"/>
            <a:ext cx="26479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7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602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A0BDD22-A2F2-46C7-9E9B-E470DCD3D72D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970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412A3E-5D5E-4A3F-9CAA-52C51BB1E96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909176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48C01-0B92-49F4-A78A-35D9E63760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EBAA63-07FE-4A35-8324-CF3631063E85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888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3E1082-ADD0-4783-B2B2-9D5B58CE1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EC8206-B44A-488F-918E-6E05CDD1139D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645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681D52-3FE4-47D0-93D9-563590A859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713DA5-56FA-4ED6-988E-5AB568F83D0B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3456505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853540-9834-436E-BBC5-B16A297380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4B7429-A258-46A3-8663-8B00263113F6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64091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9C375E-572B-4C65-8BB1-2FC24767B8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AF9CDC-575E-41FA-BA1A-E30AF9839D5A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16012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AC238-C28B-4CC1-9F5B-39D3BA7C78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504B46-9AE5-4C87-A7BF-AA5AA62EA9E4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846453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6A7C8-AAB8-4304-A4B7-F34B5B59F66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6BCB36-E100-4711-9540-6FB844F117A2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54135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5B791-6E9E-46A8-853D-F4AC2D4EE7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DAFFC-905B-4289-9306-876C2D1152AE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5233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2BF510-ABCB-4046-937A-8BB42A0D93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50F10-294E-4EB0-AD1E-FF67EC50537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921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BCED8C-D563-4E11-83BD-FEDCC58205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AB16E0-B838-44A8-8E03-6453ADF6BBB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24969662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FAE985-8449-4751-9D6E-7248D54819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EFBE1F-34C7-4AC5-B097-04B0C787DC94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A5C16D-5F14-4AE1-95EF-48B767C7F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BDD9D5-9918-45B9-BBA6-602FC7E0ABA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4775872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B19B-B298-48B8-8D81-68D7E70E9F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E5C92E-7F1D-4362-8705-781E922646D8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047E32-F44E-417D-8F43-289E2CEA32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656156-5A90-4597-A55B-E2AE6E1CDAA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7807064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49" y="1814109"/>
            <a:ext cx="7745812" cy="1103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35A148-25CA-4E2F-9231-2851DA11E537}"/>
              </a:ext>
            </a:extLst>
          </p:cNvPr>
          <p:cNvSpPr txBox="1"/>
          <p:nvPr userDrawn="1"/>
        </p:nvSpPr>
        <p:spPr>
          <a:xfrm>
            <a:off x="6137328" y="2610482"/>
            <a:ext cx="3973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78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3F52B-9CF9-485B-A937-EAF6D16E31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A2263F-B4A5-422A-96F8-2487A803766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94289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2088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kills.com/blogs/paul/category/wait-stats/" TargetMode="External"/><Relationship Id="rId2" Type="http://schemas.openxmlformats.org/officeDocument/2006/relationships/hyperlink" Target="https://docs.microsoft.com/en-us/azure/azure-sql/database/monitoring-with-dmvs?view=azuresq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qlbits.com/(X(1)S(xkq3bqj54ulh1rmknteodx3p))/Sessions/Event22/How_I_Deal_with_Depression?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platformwit.com/data-platform-wit-mental-health-and-wellness-day-2022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mailto:matt@sqlatspeed.com?subject=SQL%20Saturday%20Minnesota%20feedback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hyperlink" Target="http://www.sqlatspeed.com/" TargetMode="External"/><Relationship Id="rId9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Beginning-Azure-Cognitive-Services-Intelligence/dp/1484271750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hyperlink" Target="https://www.amazon.com/Pro-Database-Migration-Azure-Modernization/dp/1484282299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lennsqlperformance.com/resource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qMZ7VrSWhGs" TargetMode="External"/><Relationship Id="rId5" Type="http://schemas.openxmlformats.org/officeDocument/2006/relationships/hyperlink" Target="https://www.brentozar.com/askbrent/" TargetMode="External"/><Relationship Id="rId4" Type="http://schemas.openxmlformats.org/officeDocument/2006/relationships/hyperlink" Target="https://github.com/microsoft/tigertoolbox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atspeed.com/" TargetMode="External"/><Relationship Id="rId2" Type="http://schemas.openxmlformats.org/officeDocument/2006/relationships/hyperlink" Target="mailto:matt@sqlatspeed.com?subject=SQL%20Saturday%20Minnesota%20feedbac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hyperlink" Target="https://github.com/sqlatspeed/2022_presentation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DF5C-EAE5-2A43-8457-758331689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is fine:</a:t>
            </a:r>
            <a:br>
              <a:rPr lang="en-US" dirty="0"/>
            </a:br>
            <a:r>
              <a:rPr lang="en-US" dirty="0"/>
              <a:t>Firefighting for the DBA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567F0-2D8D-7A4F-BCBF-489593988C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 Gordon</a:t>
            </a:r>
          </a:p>
        </p:txBody>
      </p:sp>
    </p:spTree>
    <p:extLst>
      <p:ext uri="{BB962C8B-B14F-4D97-AF65-F5344CB8AC3E}">
        <p14:creationId xmlns:p14="http://schemas.microsoft.com/office/powerpoint/2010/main" val="1338507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prove what is (and isn’t)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 err="1"/>
              <a:t>Sp_whoisactive</a:t>
            </a:r>
            <a:endParaRPr lang="en-US" sz="2800" dirty="0"/>
          </a:p>
          <a:p>
            <a:r>
              <a:rPr lang="en-US" sz="2800" dirty="0"/>
              <a:t>Monitoring tools</a:t>
            </a:r>
          </a:p>
          <a:p>
            <a:r>
              <a:rPr lang="en-US" sz="2800" dirty="0"/>
              <a:t>DMV QUERIES</a:t>
            </a:r>
          </a:p>
          <a:p>
            <a:pPr lvl="1"/>
            <a:r>
              <a:rPr lang="en-US" sz="2600" dirty="0">
                <a:hlinkClick r:id="rId2"/>
              </a:rPr>
              <a:t>Performance monitoring with dmvs </a:t>
            </a:r>
            <a:r>
              <a:rPr lang="en-US" sz="2600" dirty="0"/>
              <a:t>(Microsoft article)</a:t>
            </a:r>
          </a:p>
          <a:p>
            <a:r>
              <a:rPr lang="en-US" sz="2800" dirty="0"/>
              <a:t>Wait stats (</a:t>
            </a:r>
            <a:r>
              <a:rPr lang="en-US" sz="2800" dirty="0">
                <a:hlinkClick r:id="rId3"/>
              </a:rPr>
              <a:t>SQLSKILLS RESOURCES</a:t>
            </a:r>
            <a:r>
              <a:rPr lang="en-US" sz="28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043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3697BB7-4B3B-104B-C370-751659AD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4" y="2092254"/>
            <a:ext cx="11598442" cy="242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7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517DF2-27C8-DF33-F619-F5B4168A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0379"/>
            <a:ext cx="11634537" cy="187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04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B3D5AB-C767-F63C-9D5D-C9EB11732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2816"/>
            <a:ext cx="11682663" cy="195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8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prove what is (and isn’t)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Query store!</a:t>
            </a:r>
          </a:p>
          <a:p>
            <a:r>
              <a:rPr lang="en-US" sz="2800" dirty="0"/>
              <a:t>We can do all this in azure, but azure can do some things as well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54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921180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DB Monitoring can azure provide?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Query store!</a:t>
            </a:r>
          </a:p>
          <a:p>
            <a:r>
              <a:rPr lang="en-US" sz="2800" dirty="0"/>
              <a:t>Query performance insights</a:t>
            </a:r>
          </a:p>
          <a:p>
            <a:r>
              <a:rPr lang="en-US" sz="2800" dirty="0" err="1"/>
              <a:t>Sql</a:t>
            </a:r>
            <a:r>
              <a:rPr lang="en-US" sz="2800" dirty="0"/>
              <a:t> insights</a:t>
            </a:r>
          </a:p>
          <a:p>
            <a:pPr lvl="1"/>
            <a:r>
              <a:rPr lang="en-US" sz="2600" dirty="0"/>
              <a:t>In preview as of now</a:t>
            </a:r>
          </a:p>
        </p:txBody>
      </p:sp>
    </p:spTree>
    <p:extLst>
      <p:ext uri="{BB962C8B-B14F-4D97-AF65-F5344CB8AC3E}">
        <p14:creationId xmlns:p14="http://schemas.microsoft.com/office/powerpoint/2010/main" val="3944114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fix what isn’t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State the problem</a:t>
            </a:r>
          </a:p>
          <a:p>
            <a:r>
              <a:rPr lang="en-US" sz="2800" dirty="0"/>
              <a:t>Identify teams/people involved</a:t>
            </a:r>
          </a:p>
          <a:p>
            <a:r>
              <a:rPr lang="en-US" sz="2800" dirty="0"/>
              <a:t>Follow process</a:t>
            </a:r>
          </a:p>
          <a:p>
            <a:r>
              <a:rPr lang="en-US" sz="2800" dirty="0"/>
              <a:t>Profit!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001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Are you feeling your best?</a:t>
            </a:r>
          </a:p>
          <a:p>
            <a:r>
              <a:rPr lang="en-US" sz="2800" dirty="0"/>
              <a:t>Are you performing at your best?</a:t>
            </a:r>
          </a:p>
          <a:p>
            <a:r>
              <a:rPr lang="en-US" sz="2800" dirty="0"/>
              <a:t>Baseline yourself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28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baseline myself?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 sz="2800" dirty="0"/>
          </a:p>
          <a:p>
            <a:r>
              <a:rPr lang="en-US" sz="2800" dirty="0"/>
              <a:t>Gut feel</a:t>
            </a:r>
          </a:p>
          <a:p>
            <a:r>
              <a:rPr lang="en-US" sz="2800" dirty="0"/>
              <a:t>Journal</a:t>
            </a:r>
          </a:p>
          <a:p>
            <a:r>
              <a:rPr lang="en-US" sz="2800" dirty="0"/>
              <a:t>Data</a:t>
            </a:r>
          </a:p>
          <a:p>
            <a:pPr lvl="1"/>
            <a:r>
              <a:rPr lang="en-US" sz="2600" dirty="0" err="1"/>
              <a:t>Daylio</a:t>
            </a:r>
            <a:endParaRPr lang="en-US" sz="2600" dirty="0"/>
          </a:p>
          <a:p>
            <a:pPr lvl="1"/>
            <a:r>
              <a:rPr lang="en-US" sz="2600" dirty="0">
                <a:hlinkClick r:id="rId3"/>
              </a:rPr>
              <a:t>@SQLGENE’s SQLBITS SESSION</a:t>
            </a:r>
            <a:endParaRPr lang="en-US" sz="2600" dirty="0"/>
          </a:p>
          <a:p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36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not highly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Proper procedures</a:t>
            </a:r>
          </a:p>
          <a:p>
            <a:r>
              <a:rPr lang="en-US" dirty="0"/>
              <a:t>Good partners</a:t>
            </a:r>
          </a:p>
          <a:p>
            <a:r>
              <a:rPr lang="en-US" dirty="0"/>
              <a:t>Advocate for yourself and the team</a:t>
            </a:r>
          </a:p>
          <a:p>
            <a:r>
              <a:rPr lang="en-US" dirty="0"/>
              <a:t>“superhero complex” isn’t healthy</a:t>
            </a:r>
          </a:p>
          <a:p>
            <a:r>
              <a:rPr lang="en-US" dirty="0"/>
              <a:t>Find support where you can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dataplatformwit.com</a:t>
            </a:r>
            <a:r>
              <a:rPr lang="en-US" dirty="0">
                <a:hlinkClick r:id="rId2"/>
              </a:rPr>
              <a:t>/data-platform-wit-mental-health-and-wellness-day-2022/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92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4" y="1275913"/>
            <a:ext cx="6138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Senior Architect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www.sqlatspeed.com</a:t>
            </a:r>
            <a:endParaRPr lang="en-U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7646399" y="1849744"/>
            <a:ext cx="3903206" cy="5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A7D13-53E4-004B-AA1D-112AC45023E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386860" y="2997987"/>
            <a:ext cx="1742108" cy="2496787"/>
          </a:xfrm>
          <a:prstGeom prst="rect">
            <a:avLst/>
          </a:prstGeom>
        </p:spPr>
      </p:pic>
      <p:pic>
        <p:nvPicPr>
          <p:cNvPr id="8" name="Picture 7" descr="A picture containing grass, sky, outdoor, car&#10;&#10;Description automatically generated">
            <a:extLst>
              <a:ext uri="{FF2B5EF4-FFF2-40B4-BE49-F238E27FC236}">
                <a16:creationId xmlns:a16="http://schemas.microsoft.com/office/drawing/2014/main" id="{AE37B3DB-34A6-C342-87B5-CCAED263BC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9130" y="2997987"/>
            <a:ext cx="3280475" cy="2455406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815EB03-B4A2-960D-F7AA-435953A5D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6554" y="2997987"/>
            <a:ext cx="1730144" cy="24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8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all going to be fine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You’re here!</a:t>
            </a:r>
          </a:p>
          <a:p>
            <a:r>
              <a:rPr lang="en-US" sz="2800" dirty="0"/>
              <a:t>Make connections</a:t>
            </a:r>
          </a:p>
          <a:p>
            <a:r>
              <a:rPr lang="en-US" sz="2800" dirty="0"/>
              <a:t>Reach out – many people are ”here” to help</a:t>
            </a:r>
          </a:p>
          <a:p>
            <a:r>
              <a:rPr lang="en-US" sz="2800" dirty="0"/>
              <a:t>#SQLHELP on twitter/MASTODON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42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094" y="685800"/>
            <a:ext cx="4210873" cy="1151965"/>
          </a:xfrm>
        </p:spPr>
        <p:txBody>
          <a:bodyPr>
            <a:normAutofit/>
          </a:bodyPr>
          <a:lstStyle/>
          <a:p>
            <a:r>
              <a:rPr lang="en-US" sz="3800"/>
              <a:t>The slide where I shill for my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7"/>
            <a:ext cx="4209992" cy="2866342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Cognitive services book</a:t>
            </a:r>
            <a:endParaRPr lang="en-US" dirty="0"/>
          </a:p>
          <a:p>
            <a:r>
              <a:rPr lang="en-US" dirty="0">
                <a:hlinkClick r:id="rId4"/>
              </a:rPr>
              <a:t>Database migration book</a:t>
            </a:r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B7DF66-9C53-4104-A2D0-29A84D227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1282" y="457200"/>
            <a:ext cx="5824059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5DB2B70-796C-74DC-C1AB-FA42DA0C7D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33" r="4672" b="-1"/>
          <a:stretch/>
        </p:blipFill>
        <p:spPr>
          <a:xfrm>
            <a:off x="5611749" y="689358"/>
            <a:ext cx="2608785" cy="4219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CB35C-D3DC-7FB2-6683-02C8A0B74E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18" r="4795" b="4"/>
          <a:stretch/>
        </p:blipFill>
        <p:spPr>
          <a:xfrm>
            <a:off x="8343978" y="683155"/>
            <a:ext cx="2614164" cy="42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06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sz="2800" dirty="0">
                <a:hlinkClick r:id="rId3"/>
              </a:rPr>
              <a:t>Glenn berry’s diagnostic queries</a:t>
            </a:r>
            <a:endParaRPr lang="en-US" sz="2800" dirty="0"/>
          </a:p>
          <a:p>
            <a:pPr lvl="1"/>
            <a:r>
              <a:rPr lang="en-US" sz="2800" dirty="0">
                <a:hlinkClick r:id="rId4"/>
              </a:rPr>
              <a:t>SQL Server TIGER TEAM RESOURCES</a:t>
            </a:r>
            <a:endParaRPr lang="en-US" sz="2800" dirty="0"/>
          </a:p>
          <a:p>
            <a:pPr lvl="1"/>
            <a:r>
              <a:rPr lang="en-US" sz="2800" dirty="0">
                <a:hlinkClick r:id="rId5"/>
              </a:rPr>
              <a:t>Brent ozar’s sp_blitz* stored procedures</a:t>
            </a:r>
            <a:endParaRPr lang="en-US" sz="2800" dirty="0"/>
          </a:p>
          <a:p>
            <a:pPr lvl="1"/>
            <a:r>
              <a:rPr lang="en-US" sz="2800" dirty="0">
                <a:hlinkClick r:id="rId6"/>
              </a:rPr>
              <a:t>KEVIN </a:t>
            </a:r>
            <a:r>
              <a:rPr lang="en-US" sz="2800" dirty="0" err="1">
                <a:hlinkClick r:id="rId6"/>
              </a:rPr>
              <a:t>kline’s</a:t>
            </a:r>
            <a:r>
              <a:rPr lang="en-US" sz="2800" dirty="0">
                <a:hlinkClick r:id="rId6"/>
              </a:rPr>
              <a:t> baselining and monitoring video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3" y="1275913"/>
            <a:ext cx="709658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Senior Architect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www.sqlatspeed.com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hlinkClick r:id="rId4"/>
              </a:rPr>
              <a:t>https://</a:t>
            </a:r>
            <a:r>
              <a:rPr lang="en-US" sz="2400" dirty="0" err="1">
                <a:hlinkClick r:id="rId4"/>
              </a:rPr>
              <a:t>github.com</a:t>
            </a:r>
            <a:r>
              <a:rPr lang="en-US" sz="2400" dirty="0">
                <a:hlinkClick r:id="rId4"/>
              </a:rPr>
              <a:t>/</a:t>
            </a:r>
            <a:r>
              <a:rPr lang="en-US" sz="2400" dirty="0" err="1">
                <a:hlinkClick r:id="rId4"/>
              </a:rPr>
              <a:t>sqlatspeed</a:t>
            </a:r>
            <a:r>
              <a:rPr lang="en-US" sz="2400" dirty="0">
                <a:hlinkClick r:id="rId4"/>
              </a:rPr>
              <a:t>/2022_presentations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7646399" y="1849744"/>
            <a:ext cx="3903206" cy="5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4051DE-44A5-1C4C-83C9-60EAEB985950}"/>
              </a:ext>
            </a:extLst>
          </p:cNvPr>
          <p:cNvSpPr txBox="1"/>
          <p:nvPr/>
        </p:nvSpPr>
        <p:spPr>
          <a:xfrm>
            <a:off x="3026627" y="212651"/>
            <a:ext cx="6138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THANKS FOR ATTENDING!</a:t>
            </a:r>
          </a:p>
        </p:txBody>
      </p:sp>
    </p:spTree>
    <p:extLst>
      <p:ext uri="{BB962C8B-B14F-4D97-AF65-F5344CB8AC3E}">
        <p14:creationId xmlns:p14="http://schemas.microsoft.com/office/powerpoint/2010/main" val="117928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B790-457D-F744-A616-D734E057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EEA5E-4694-4741-97B7-4FF80870F0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604418" indent="-604418"/>
            <a:r>
              <a:rPr lang="en-US" sz="2960" dirty="0"/>
              <a:t>20+ years of SQL Server experience</a:t>
            </a:r>
          </a:p>
          <a:p>
            <a:pPr marL="604418" indent="-604418"/>
            <a:r>
              <a:rPr lang="en-US" sz="2960" dirty="0"/>
              <a:t>Microsoft Data Platform MVP</a:t>
            </a:r>
          </a:p>
          <a:p>
            <a:pPr marL="604418" indent="-604418"/>
            <a:r>
              <a:rPr lang="en-US" sz="2960" dirty="0"/>
              <a:t>Friend of Redgate</a:t>
            </a:r>
          </a:p>
          <a:p>
            <a:pPr marL="604418" indent="-604418"/>
            <a:r>
              <a:rPr lang="en-US" sz="2960" dirty="0"/>
              <a:t>Managed 24x7 datacenters</a:t>
            </a:r>
          </a:p>
          <a:p>
            <a:pPr marL="604418" indent="-604418"/>
            <a:r>
              <a:rPr lang="en-US" sz="2960" dirty="0"/>
              <a:t>Leader of Lexington, KY Data Technology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64CDA-3405-0442-8559-47E76A22D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019" y="1837765"/>
            <a:ext cx="1348488" cy="213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B66C2-EB27-2445-BFC4-2A92D1FE99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23387" y="1843429"/>
            <a:ext cx="1592746" cy="21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55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5DA87D-133C-4F77-8863-8B66D40F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C436ED1-B374-4FA9-AC69-CA9B086E4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0BF795C8-C503-458A-B6C7-5C3B78FA6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9605B65-A1AD-48AA-9FA4-0239C3E34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58A24C-9ADB-45F1-90ED-8B0C00DF8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026F3333-9E42-C473-3FC3-A0BAF62EACB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5"/>
          <a:srcRect t="16346" b="86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4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“FINE”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Do you baseline your SQL Server databases?</a:t>
            </a:r>
          </a:p>
          <a:p>
            <a:r>
              <a:rPr lang="en-US" sz="2800" dirty="0"/>
              <a:t>Is your baseline data-driven or gut feel?</a:t>
            </a:r>
          </a:p>
          <a:p>
            <a:r>
              <a:rPr lang="en-US" sz="2800" dirty="0"/>
              <a:t>How can we baseline our databases?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55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Third-party tools</a:t>
            </a:r>
          </a:p>
          <a:p>
            <a:pPr lvl="1"/>
            <a:r>
              <a:rPr lang="en-US" sz="2600" dirty="0" err="1"/>
              <a:t>Solarwinds</a:t>
            </a:r>
            <a:r>
              <a:rPr lang="en-US" sz="2600" dirty="0"/>
              <a:t> </a:t>
            </a:r>
            <a:r>
              <a:rPr lang="en-US" sz="2600" dirty="0" err="1"/>
              <a:t>sql</a:t>
            </a:r>
            <a:r>
              <a:rPr lang="en-US" sz="2600" dirty="0"/>
              <a:t> sentry (aka </a:t>
            </a:r>
            <a:r>
              <a:rPr lang="en-US" sz="2600" dirty="0" err="1"/>
              <a:t>sentryone</a:t>
            </a:r>
            <a:r>
              <a:rPr lang="en-US" sz="2600" dirty="0"/>
              <a:t>)</a:t>
            </a:r>
          </a:p>
          <a:p>
            <a:pPr lvl="1"/>
            <a:r>
              <a:rPr lang="en-US" sz="2600" dirty="0"/>
              <a:t>Redgate </a:t>
            </a:r>
            <a:r>
              <a:rPr lang="en-US" sz="2600" dirty="0" err="1"/>
              <a:t>sql</a:t>
            </a:r>
            <a:r>
              <a:rPr lang="en-US" sz="2600" dirty="0"/>
              <a:t> monitor</a:t>
            </a:r>
          </a:p>
          <a:p>
            <a:pPr lvl="1"/>
            <a:r>
              <a:rPr lang="en-US" sz="2600" dirty="0" err="1"/>
              <a:t>Idera</a:t>
            </a:r>
            <a:r>
              <a:rPr lang="en-US" sz="2600" dirty="0"/>
              <a:t> diagnostic manager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14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Community tools</a:t>
            </a:r>
          </a:p>
          <a:p>
            <a:pPr lvl="1"/>
            <a:r>
              <a:rPr lang="en-US" sz="2600" dirty="0"/>
              <a:t>Glenn berry’s diagnostic queries</a:t>
            </a:r>
          </a:p>
          <a:p>
            <a:pPr lvl="1"/>
            <a:r>
              <a:rPr lang="en-US" sz="2600" dirty="0"/>
              <a:t>SQL Server TIGER TEAM RESOURCES</a:t>
            </a:r>
          </a:p>
          <a:p>
            <a:pPr lvl="1"/>
            <a:r>
              <a:rPr lang="en-US" sz="2600" dirty="0"/>
              <a:t>Brent </a:t>
            </a:r>
            <a:r>
              <a:rPr lang="en-US" sz="2600" dirty="0" err="1"/>
              <a:t>ozar’s</a:t>
            </a:r>
            <a:r>
              <a:rPr lang="en-US" sz="2600" dirty="0"/>
              <a:t> </a:t>
            </a:r>
            <a:r>
              <a:rPr lang="en-US" sz="2600" dirty="0" err="1"/>
              <a:t>sp_blitz</a:t>
            </a:r>
            <a:r>
              <a:rPr lang="en-US" sz="2600" dirty="0"/>
              <a:t>* stored procedures</a:t>
            </a:r>
          </a:p>
          <a:p>
            <a:pPr lvl="1"/>
            <a:r>
              <a:rPr lang="en-US" sz="2600" dirty="0"/>
              <a:t>KEVIN </a:t>
            </a:r>
            <a:r>
              <a:rPr lang="en-US" sz="2600" dirty="0" err="1"/>
              <a:t>kline’s</a:t>
            </a:r>
            <a:r>
              <a:rPr lang="en-US" sz="2600" dirty="0"/>
              <a:t> baselining and monitoring video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990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Roll your own</a:t>
            </a:r>
          </a:p>
          <a:p>
            <a:pPr lvl="1"/>
            <a:r>
              <a:rPr lang="en-US" sz="2600" dirty="0" err="1"/>
              <a:t>perfmon</a:t>
            </a:r>
            <a:endParaRPr lang="en-US" sz="2600" dirty="0"/>
          </a:p>
          <a:p>
            <a:pPr lvl="1"/>
            <a:r>
              <a:rPr lang="en-US" sz="2600" dirty="0" err="1"/>
              <a:t>Dmv</a:t>
            </a:r>
            <a:r>
              <a:rPr lang="en-US" sz="2600" dirty="0"/>
              <a:t> queries</a:t>
            </a:r>
          </a:p>
          <a:p>
            <a:pPr lvl="1"/>
            <a:r>
              <a:rPr lang="en-US" sz="2600" dirty="0"/>
              <a:t>Hourly/daily/</a:t>
            </a:r>
            <a:r>
              <a:rPr lang="en-US" sz="2600" dirty="0" err="1"/>
              <a:t>etc</a:t>
            </a:r>
            <a:r>
              <a:rPr lang="en-US" sz="2600" dirty="0"/>
              <a:t> reports on execution times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771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Isn’t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How do we know what’s wrong?</a:t>
            </a:r>
          </a:p>
          <a:p>
            <a:r>
              <a:rPr lang="en-US" sz="2800" dirty="0"/>
              <a:t>Who/What was the source of the report?</a:t>
            </a:r>
          </a:p>
          <a:p>
            <a:r>
              <a:rPr lang="en-US" sz="2800" dirty="0"/>
              <a:t>Is it solely a database issue?</a:t>
            </a:r>
          </a:p>
          <a:p>
            <a:r>
              <a:rPr lang="en-US" sz="2800" dirty="0"/>
              <a:t>Is it a database issue at all?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370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20126</TotalTime>
  <Words>607</Words>
  <Application>Microsoft Office PowerPoint</Application>
  <PresentationFormat>Widescreen</PresentationFormat>
  <Paragraphs>121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Calibri</vt:lpstr>
      <vt:lpstr>Calibri Light</vt:lpstr>
      <vt:lpstr>Gotham</vt:lpstr>
      <vt:lpstr>IBM Plex Sans</vt:lpstr>
      <vt:lpstr>IBM Plex Sans Medium</vt:lpstr>
      <vt:lpstr>IBM Plex Sans SemiBold</vt:lpstr>
      <vt:lpstr>Impact</vt:lpstr>
      <vt:lpstr>Roboto</vt:lpstr>
      <vt:lpstr>Roboto Regular</vt:lpstr>
      <vt:lpstr>Main Event</vt:lpstr>
      <vt:lpstr>Redgate theme v2</vt:lpstr>
      <vt:lpstr>THIS is fine: Firefighting for the DBA</vt:lpstr>
      <vt:lpstr>PowerPoint Presentation</vt:lpstr>
      <vt:lpstr>About me</vt:lpstr>
      <vt:lpstr>PowerPoint Presentation</vt:lpstr>
      <vt:lpstr>WHAT DOES “FINE” MEAN?</vt:lpstr>
      <vt:lpstr>How do we baseline our databases?</vt:lpstr>
      <vt:lpstr>How do we baseline our databases?</vt:lpstr>
      <vt:lpstr>How do we baseline our databases?</vt:lpstr>
      <vt:lpstr>WHAT Isn’t Fine?</vt:lpstr>
      <vt:lpstr>How TO prove what is (and isn’t) fine?</vt:lpstr>
      <vt:lpstr>PowerPoint Presentation</vt:lpstr>
      <vt:lpstr>PowerPoint Presentation</vt:lpstr>
      <vt:lpstr>PowerPoint Presentation</vt:lpstr>
      <vt:lpstr>How TO prove what is (and isn’t) fine?</vt:lpstr>
      <vt:lpstr>What DB Monitoring can azure provide?</vt:lpstr>
      <vt:lpstr>How do we fix what isn’t fine?</vt:lpstr>
      <vt:lpstr>Are we fine?</vt:lpstr>
      <vt:lpstr>How do I baseline myself?</vt:lpstr>
      <vt:lpstr>You are not highly available</vt:lpstr>
      <vt:lpstr>We’re all going to be fine</vt:lpstr>
      <vt:lpstr>The slide where I shill for my books</vt:lpstr>
      <vt:lpstr>Additional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Troubleshoot and triage like a pro</dc:title>
  <dc:creator>Matt Gordon</dc:creator>
  <cp:lastModifiedBy>Matt Gordon</cp:lastModifiedBy>
  <cp:revision>81</cp:revision>
  <dcterms:created xsi:type="dcterms:W3CDTF">2022-03-06T22:03:15Z</dcterms:created>
  <dcterms:modified xsi:type="dcterms:W3CDTF">2022-12-01T19:59:35Z</dcterms:modified>
</cp:coreProperties>
</file>